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61" r:id="rId2"/>
  </p:sldIdLst>
  <p:sldSz cx="14400213" cy="14328775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13">
          <p15:clr>
            <a:srgbClr val="A4A3A4"/>
          </p15:clr>
        </p15:guide>
        <p15:guide id="2" pos="45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63"/>
    <a:srgbClr val="339933"/>
    <a:srgbClr val="0000FF"/>
    <a:srgbClr val="004BA8"/>
    <a:srgbClr val="004A9D"/>
    <a:srgbClr val="295A5D"/>
    <a:srgbClr val="00A4B7"/>
    <a:srgbClr val="009BAF"/>
    <a:srgbClr val="014B09"/>
    <a:srgbClr val="014A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2068" autoAdjust="0"/>
  </p:normalViewPr>
  <p:slideViewPr>
    <p:cSldViewPr snapToGrid="0">
      <p:cViewPr>
        <p:scale>
          <a:sx n="66" d="100"/>
          <a:sy n="66" d="100"/>
        </p:scale>
        <p:origin x="2172" y="48"/>
      </p:cViewPr>
      <p:guideLst>
        <p:guide orient="horz" pos="4513"/>
        <p:guide pos="4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43AD5-4012-4689-897A-AB4CC9D60E3B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716088" y="1241425"/>
            <a:ext cx="33655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DE7C2-0F93-46D0-BFDC-BC736A61270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87706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3DE7C2-0F93-46D0-BFDC-BC736A61270A}" type="slidenum">
              <a:rPr lang="es-PE" smtClean="0"/>
              <a:pPr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56107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6" y="2345011"/>
            <a:ext cx="12240181" cy="4988536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7525925"/>
            <a:ext cx="10800160" cy="3459469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99" indent="0" algn="ctr">
              <a:buNone/>
              <a:defRPr sz="3150"/>
            </a:lvl2pPr>
            <a:lvl3pPr marL="1439997" indent="0" algn="ctr">
              <a:buNone/>
              <a:defRPr sz="2835"/>
            </a:lvl3pPr>
            <a:lvl4pPr marL="2159996" indent="0" algn="ctr">
              <a:buNone/>
              <a:defRPr sz="2520"/>
            </a:lvl4pPr>
            <a:lvl5pPr marL="2879994" indent="0" algn="ctr">
              <a:buNone/>
              <a:defRPr sz="2520"/>
            </a:lvl5pPr>
            <a:lvl6pPr marL="3599993" indent="0" algn="ctr">
              <a:buNone/>
              <a:defRPr sz="2520"/>
            </a:lvl6pPr>
            <a:lvl7pPr marL="4319991" indent="0" algn="ctr">
              <a:buNone/>
              <a:defRPr sz="2520"/>
            </a:lvl7pPr>
            <a:lvl8pPr marL="5039990" indent="0" algn="ctr">
              <a:buNone/>
              <a:defRPr sz="2520"/>
            </a:lvl8pPr>
            <a:lvl9pPr marL="5759988" indent="0" algn="ctr">
              <a:buNone/>
              <a:defRPr sz="252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5672-1FFC-4B85-81DB-1DC2560A2D77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AD36E-B3E1-4F08-B298-9F4BAACE9A1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5034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5672-1FFC-4B85-81DB-1DC2560A2D77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AD36E-B3E1-4F08-B298-9F4BAACE9A1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6406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3" y="762875"/>
            <a:ext cx="3105046" cy="1214297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762875"/>
            <a:ext cx="9135135" cy="1214297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5672-1FFC-4B85-81DB-1DC2560A2D77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AD36E-B3E1-4F08-B298-9F4BAACE9A1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2963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5672-1FFC-4B85-81DB-1DC2560A2D77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AD36E-B3E1-4F08-B298-9F4BAACE9A1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60491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5" y="3572248"/>
            <a:ext cx="12420184" cy="5960371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5" y="9589006"/>
            <a:ext cx="12420184" cy="3134418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/>
                </a:solidFill>
              </a:defRPr>
            </a:lvl1pPr>
            <a:lvl2pPr marL="719999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5672-1FFC-4B85-81DB-1DC2560A2D77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AD36E-B3E1-4F08-B298-9F4BAACE9A1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48463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3814373"/>
            <a:ext cx="6120091" cy="90914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3814373"/>
            <a:ext cx="6120091" cy="90914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5672-1FFC-4B85-81DB-1DC2560A2D77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AD36E-B3E1-4F08-B298-9F4BAACE9A1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2268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762877"/>
            <a:ext cx="12420184" cy="276956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2" y="3512541"/>
            <a:ext cx="6091964" cy="1721442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2" y="5233983"/>
            <a:ext cx="6091964" cy="76984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9" y="3512541"/>
            <a:ext cx="6121966" cy="1721442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9" y="5233983"/>
            <a:ext cx="6121966" cy="76984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5672-1FFC-4B85-81DB-1DC2560A2D77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AD36E-B3E1-4F08-B298-9F4BAACE9A1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42230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5672-1FFC-4B85-81DB-1DC2560A2D77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AD36E-B3E1-4F08-B298-9F4BAACE9A1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3867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5672-1FFC-4B85-81DB-1DC2560A2D77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AD36E-B3E1-4F08-B298-9F4BAACE9A1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93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955252"/>
            <a:ext cx="4644444" cy="3343381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2063082"/>
            <a:ext cx="7290108" cy="10182717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4298633"/>
            <a:ext cx="4644444" cy="7963748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5672-1FFC-4B85-81DB-1DC2560A2D77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AD36E-B3E1-4F08-B298-9F4BAACE9A1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8378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955252"/>
            <a:ext cx="4644444" cy="3343381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2063082"/>
            <a:ext cx="7290108" cy="10182717"/>
          </a:xfrm>
        </p:spPr>
        <p:txBody>
          <a:bodyPr anchor="t"/>
          <a:lstStyle>
            <a:lvl1pPr marL="0" indent="0">
              <a:buNone/>
              <a:defRPr sz="5039"/>
            </a:lvl1pPr>
            <a:lvl2pPr marL="719999" indent="0">
              <a:buNone/>
              <a:defRPr sz="4409"/>
            </a:lvl2pPr>
            <a:lvl3pPr marL="1439997" indent="0">
              <a:buNone/>
              <a:defRPr sz="3780"/>
            </a:lvl3pPr>
            <a:lvl4pPr marL="2159996" indent="0">
              <a:buNone/>
              <a:defRPr sz="3150"/>
            </a:lvl4pPr>
            <a:lvl5pPr marL="2879994" indent="0">
              <a:buNone/>
              <a:defRPr sz="3150"/>
            </a:lvl5pPr>
            <a:lvl6pPr marL="3599993" indent="0">
              <a:buNone/>
              <a:defRPr sz="3150"/>
            </a:lvl6pPr>
            <a:lvl7pPr marL="4319991" indent="0">
              <a:buNone/>
              <a:defRPr sz="3150"/>
            </a:lvl7pPr>
            <a:lvl8pPr marL="5039990" indent="0">
              <a:buNone/>
              <a:defRPr sz="3150"/>
            </a:lvl8pPr>
            <a:lvl9pPr marL="5759988" indent="0">
              <a:buNone/>
              <a:defRPr sz="315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4298633"/>
            <a:ext cx="4644444" cy="7963748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5672-1FFC-4B85-81DB-1DC2560A2D77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AD36E-B3E1-4F08-B298-9F4BAACE9A1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08191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762877"/>
            <a:ext cx="12420184" cy="27695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3814373"/>
            <a:ext cx="12420184" cy="9091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13280655"/>
            <a:ext cx="3240048" cy="762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35672-1FFC-4B85-81DB-1DC2560A2D77}" type="datetimeFigureOut">
              <a:rPr lang="es-PE" smtClean="0"/>
              <a:pPr/>
              <a:t>24/03/2026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13280655"/>
            <a:ext cx="4860072" cy="762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13280655"/>
            <a:ext cx="3240048" cy="762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AD36E-B3E1-4F08-B298-9F4BAACE9A1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7889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1439997" rtl="0" eaLnBrk="1" latinLnBrk="0" hangingPunct="1">
        <a:lnSpc>
          <a:spcPct val="90000"/>
        </a:lnSpc>
        <a:spcBef>
          <a:spcPct val="0"/>
        </a:spcBef>
        <a:buNone/>
        <a:defRPr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99" indent="-359999" algn="l" defTabSz="1439997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96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95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994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992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91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399989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1998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g"/><Relationship Id="rId7" Type="http://schemas.openxmlformats.org/officeDocument/2006/relationships/hyperlink" Target="https://www.ena.edu.pe/la-escuela/oferta-academica/formacion-continua/jueves-archivistico/" TargetMode="External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3BB5960-8D8E-2025-7D6A-64B76C16E8E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373"/>
          <a:stretch/>
        </p:blipFill>
        <p:spPr>
          <a:xfrm>
            <a:off x="32267" y="15653"/>
            <a:ext cx="14367946" cy="2444188"/>
          </a:xfrm>
          <a:prstGeom prst="rect">
            <a:avLst/>
          </a:prstGeom>
        </p:spPr>
      </p:pic>
      <p:sp>
        <p:nvSpPr>
          <p:cNvPr id="25" name="Rectángulo 32">
            <a:extLst>
              <a:ext uri="{FF2B5EF4-FFF2-40B4-BE49-F238E27FC236}">
                <a16:creationId xmlns:a16="http://schemas.microsoft.com/office/drawing/2014/main" id="{537872BA-6AAA-472F-8F67-18E4D524DCAB}"/>
              </a:ext>
            </a:extLst>
          </p:cNvPr>
          <p:cNvSpPr/>
          <p:nvPr/>
        </p:nvSpPr>
        <p:spPr>
          <a:xfrm>
            <a:off x="13860" y="13126288"/>
            <a:ext cx="14400213" cy="1240468"/>
          </a:xfrm>
          <a:custGeom>
            <a:avLst/>
            <a:gdLst>
              <a:gd name="connsiteX0" fmla="*/ 0 w 14400213"/>
              <a:gd name="connsiteY0" fmla="*/ 0 h 1444178"/>
              <a:gd name="connsiteX1" fmla="*/ 14400213 w 14400213"/>
              <a:gd name="connsiteY1" fmla="*/ 0 h 1444178"/>
              <a:gd name="connsiteX2" fmla="*/ 14400213 w 14400213"/>
              <a:gd name="connsiteY2" fmla="*/ 1444178 h 1444178"/>
              <a:gd name="connsiteX3" fmla="*/ 0 w 14400213"/>
              <a:gd name="connsiteY3" fmla="*/ 1444178 h 1444178"/>
              <a:gd name="connsiteX4" fmla="*/ 0 w 14400213"/>
              <a:gd name="connsiteY4" fmla="*/ 0 h 144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00213" h="1444178">
                <a:moveTo>
                  <a:pt x="0" y="0"/>
                </a:moveTo>
                <a:lnTo>
                  <a:pt x="14400213" y="0"/>
                </a:lnTo>
                <a:lnTo>
                  <a:pt x="14400213" y="1444178"/>
                </a:lnTo>
                <a:lnTo>
                  <a:pt x="0" y="1444178"/>
                </a:lnTo>
                <a:lnTo>
                  <a:pt x="0" y="0"/>
                </a:lnTo>
                <a:close/>
              </a:path>
            </a:pathLst>
          </a:custGeom>
          <a:solidFill>
            <a:srgbClr val="004DA5"/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s-PE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Informes: </a:t>
            </a:r>
          </a:p>
          <a:p>
            <a:pPr>
              <a:defRPr/>
            </a:pPr>
            <a:endParaRPr lang="es-PE" sz="8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PE" sz="1461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		</a:t>
            </a:r>
            <a:r>
              <a:rPr lang="es-PE" sz="2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informes@ena.edu.pe</a:t>
            </a:r>
            <a:r>
              <a:rPr lang="es-PE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s-PE" sz="1461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 	</a:t>
            </a:r>
            <a:r>
              <a:rPr lang="es-PE" sz="14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defRPr/>
            </a:pPr>
            <a:r>
              <a:rPr lang="es-PE" sz="14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endParaRPr lang="es-PE" sz="266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2" descr="Resultado de imagen para ICONO WEB">
            <a:extLst>
              <a:ext uri="{FF2B5EF4-FFF2-40B4-BE49-F238E27FC236}">
                <a16:creationId xmlns:a16="http://schemas.microsoft.com/office/drawing/2014/main" id="{0DD734B5-2D69-427C-A2C5-6151405021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237" y="13504542"/>
            <a:ext cx="423631" cy="423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ángulo 26">
            <a:extLst>
              <a:ext uri="{FF2B5EF4-FFF2-40B4-BE49-F238E27FC236}">
                <a16:creationId xmlns:a16="http://schemas.microsoft.com/office/drawing/2014/main" id="{C29774AC-88D6-4B2D-A40E-E0D225FBF828}"/>
              </a:ext>
            </a:extLst>
          </p:cNvPr>
          <p:cNvSpPr/>
          <p:nvPr/>
        </p:nvSpPr>
        <p:spPr>
          <a:xfrm>
            <a:off x="5734910" y="13529085"/>
            <a:ext cx="26683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4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www.ena.edu.pe</a:t>
            </a:r>
            <a:endParaRPr lang="es-PE" sz="2400" dirty="0"/>
          </a:p>
        </p:txBody>
      </p:sp>
      <p:pic>
        <p:nvPicPr>
          <p:cNvPr id="28" name="Picture 4" descr="Resultado de imagen para ICONO facebook">
            <a:extLst>
              <a:ext uri="{FF2B5EF4-FFF2-40B4-BE49-F238E27FC236}">
                <a16:creationId xmlns:a16="http://schemas.microsoft.com/office/drawing/2014/main" id="{82A9F817-6266-4C91-83ED-72942CC72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9010" y="13548760"/>
            <a:ext cx="423631" cy="423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ítulo 1">
            <a:extLst>
              <a:ext uri="{FF2B5EF4-FFF2-40B4-BE49-F238E27FC236}">
                <a16:creationId xmlns:a16="http://schemas.microsoft.com/office/drawing/2014/main" id="{B94EA897-4D1E-44F4-AFB5-45C79E596459}"/>
              </a:ext>
            </a:extLst>
          </p:cNvPr>
          <p:cNvSpPr txBox="1">
            <a:spLocks/>
          </p:cNvSpPr>
          <p:nvPr/>
        </p:nvSpPr>
        <p:spPr>
          <a:xfrm>
            <a:off x="10374644" y="4499000"/>
            <a:ext cx="2557973" cy="596834"/>
          </a:xfrm>
          <a:prstGeom prst="rect">
            <a:avLst/>
          </a:prstGeom>
        </p:spPr>
        <p:txBody>
          <a:bodyPr vert="horz" lIns="126933" tIns="63466" rIns="126933" bIns="63466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E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Duración: 03 horas</a:t>
            </a:r>
          </a:p>
        </p:txBody>
      </p:sp>
      <p:pic>
        <p:nvPicPr>
          <p:cNvPr id="1038" name="Picture 14" descr="Resultado de imagen para iconos de email">
            <a:extLst>
              <a:ext uri="{FF2B5EF4-FFF2-40B4-BE49-F238E27FC236}">
                <a16:creationId xmlns:a16="http://schemas.microsoft.com/office/drawing/2014/main" id="{F58ADDD5-2445-4E9A-A028-C84A5A5D8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19" y="13537076"/>
            <a:ext cx="447250" cy="44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ángulo 35">
            <a:extLst>
              <a:ext uri="{FF2B5EF4-FFF2-40B4-BE49-F238E27FC236}">
                <a16:creationId xmlns:a16="http://schemas.microsoft.com/office/drawing/2014/main" id="{C29774AC-88D6-4B2D-A40E-E0D225FBF828}"/>
              </a:ext>
            </a:extLst>
          </p:cNvPr>
          <p:cNvSpPr/>
          <p:nvPr/>
        </p:nvSpPr>
        <p:spPr>
          <a:xfrm>
            <a:off x="9623372" y="13587904"/>
            <a:ext cx="4666729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19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ENA – Escuela Nacional de Archivística</a:t>
            </a:r>
            <a:endParaRPr lang="es-PE" sz="1900" dirty="0"/>
          </a:p>
        </p:txBody>
      </p:sp>
      <p:grpSp>
        <p:nvGrpSpPr>
          <p:cNvPr id="46" name="45 Grupo"/>
          <p:cNvGrpSpPr/>
          <p:nvPr/>
        </p:nvGrpSpPr>
        <p:grpSpPr>
          <a:xfrm>
            <a:off x="300269" y="5963588"/>
            <a:ext cx="3145641" cy="3408607"/>
            <a:chOff x="1303529" y="5691117"/>
            <a:chExt cx="3145641" cy="2470244"/>
          </a:xfrm>
        </p:grpSpPr>
        <p:sp>
          <p:nvSpPr>
            <p:cNvPr id="1026" name="Text Box 7"/>
            <p:cNvSpPr txBox="1">
              <a:spLocks noChangeArrowheads="1"/>
            </p:cNvSpPr>
            <p:nvPr/>
          </p:nvSpPr>
          <p:spPr bwMode="auto">
            <a:xfrm>
              <a:off x="1419884" y="6354929"/>
              <a:ext cx="3029286" cy="1806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C0C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PE" b="1" dirty="0">
                  <a:latin typeface="Arial" panose="020B0604020202020204" pitchFamily="34" charset="0"/>
                  <a:cs typeface="Arial" panose="020B0604020202020204" pitchFamily="34" charset="0"/>
                </a:rPr>
                <a:t>Ingresa a </a:t>
              </a:r>
              <a:r>
                <a:rPr lang="es-PE" b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www.ena.edu.pe</a:t>
              </a:r>
              <a:r>
                <a:rPr lang="es-PE" b="1" dirty="0"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  <a:endParaRPr lang="es-PE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s-ES" b="1" dirty="0">
                  <a:latin typeface="Arial" panose="020B0604020202020204" pitchFamily="34" charset="0"/>
                  <a:cs typeface="Arial" panose="020B0604020202020204" pitchFamily="34" charset="0"/>
                </a:rPr>
                <a:t>busca la sección </a:t>
              </a:r>
              <a:r>
                <a:rPr lang="es-ES" b="1" dirty="0">
                  <a:solidFill>
                    <a:srgbClr val="006E6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Formación Continua</a:t>
              </a:r>
              <a:r>
                <a:rPr lang="es-ES" b="1" dirty="0">
                  <a:latin typeface="Arial" panose="020B0604020202020204" pitchFamily="34" charset="0"/>
                  <a:cs typeface="Arial" panose="020B0604020202020204" pitchFamily="34" charset="0"/>
                </a:rPr>
                <a:t>; y haz clic en Conferencias </a:t>
              </a:r>
              <a:r>
                <a:rPr lang="es-ES" b="1" dirty="0">
                  <a:solidFill>
                    <a:srgbClr val="006E6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“Jueves Archivísticos”</a:t>
              </a:r>
              <a:endParaRPr kumimoji="0" lang="es-ES" sz="2400" b="0" i="0" u="none" strike="noStrike" cap="none" normalizeH="0" baseline="0" dirty="0">
                <a:ln>
                  <a:noFill/>
                </a:ln>
                <a:solidFill>
                  <a:srgbClr val="006E63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39 Rectángulo"/>
            <p:cNvSpPr/>
            <p:nvPr/>
          </p:nvSpPr>
          <p:spPr>
            <a:xfrm>
              <a:off x="1303529" y="5820277"/>
              <a:ext cx="1759392" cy="4247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634671" lvl="1" defTabSz="1439997">
                <a:lnSpc>
                  <a:spcPct val="90000"/>
                </a:lnSpc>
                <a:spcBef>
                  <a:spcPts val="787"/>
                </a:spcBef>
              </a:pPr>
              <a:r>
                <a:rPr lang="es-PE" sz="24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PASO </a:t>
              </a:r>
              <a:endParaRPr lang="es-ES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40 Elipse"/>
            <p:cNvSpPr/>
            <p:nvPr/>
          </p:nvSpPr>
          <p:spPr>
            <a:xfrm>
              <a:off x="2975212" y="5691117"/>
              <a:ext cx="627797" cy="514386"/>
            </a:xfrm>
            <a:prstGeom prst="ellipse">
              <a:avLst/>
            </a:prstGeom>
            <a:solidFill>
              <a:srgbClr val="014B0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2800" b="1" dirty="0"/>
                <a:t>1</a:t>
              </a:r>
              <a:endParaRPr lang="es-ES" sz="2800" b="1" dirty="0"/>
            </a:p>
          </p:txBody>
        </p:sp>
      </p:grpSp>
      <p:sp>
        <p:nvSpPr>
          <p:cNvPr id="42" name="41 CuadroTexto">
            <a:hlinkClick r:id="rId7"/>
          </p:cNvPr>
          <p:cNvSpPr txBox="1"/>
          <p:nvPr/>
        </p:nvSpPr>
        <p:spPr>
          <a:xfrm>
            <a:off x="927986" y="8707133"/>
            <a:ext cx="2074460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b="1" dirty="0">
                <a:solidFill>
                  <a:schemeClr val="bg1"/>
                </a:solidFill>
              </a:rPr>
              <a:t>Inscripciones aquí</a:t>
            </a:r>
            <a:endParaRPr lang="es-ES" b="1" dirty="0">
              <a:solidFill>
                <a:schemeClr val="bg1"/>
              </a:solidFill>
            </a:endParaRPr>
          </a:p>
        </p:txBody>
      </p:sp>
      <p:grpSp>
        <p:nvGrpSpPr>
          <p:cNvPr id="82" name="81 Grupo"/>
          <p:cNvGrpSpPr/>
          <p:nvPr/>
        </p:nvGrpSpPr>
        <p:grpSpPr>
          <a:xfrm>
            <a:off x="3606695" y="6338026"/>
            <a:ext cx="3409929" cy="3586279"/>
            <a:chOff x="3830627" y="6580502"/>
            <a:chExt cx="3409929" cy="3103585"/>
          </a:xfrm>
        </p:grpSpPr>
        <p:sp>
          <p:nvSpPr>
            <p:cNvPr id="43" name="42 Rectángulo"/>
            <p:cNvSpPr/>
            <p:nvPr/>
          </p:nvSpPr>
          <p:spPr>
            <a:xfrm>
              <a:off x="3830627" y="6709663"/>
              <a:ext cx="1759392" cy="4247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634671" lvl="1" defTabSz="1439997">
                <a:lnSpc>
                  <a:spcPct val="90000"/>
                </a:lnSpc>
                <a:spcBef>
                  <a:spcPts val="787"/>
                </a:spcBef>
              </a:pPr>
              <a:r>
                <a:rPr lang="es-PE" sz="24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PASO </a:t>
              </a:r>
              <a:endParaRPr lang="es-ES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43 Elipse"/>
            <p:cNvSpPr/>
            <p:nvPr/>
          </p:nvSpPr>
          <p:spPr>
            <a:xfrm>
              <a:off x="5502310" y="6580502"/>
              <a:ext cx="627797" cy="627797"/>
            </a:xfrm>
            <a:prstGeom prst="ellipse">
              <a:avLst/>
            </a:prstGeom>
            <a:solidFill>
              <a:srgbClr val="004B0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2800" b="1" dirty="0"/>
                <a:t>2</a:t>
              </a:r>
              <a:endParaRPr lang="es-ES" sz="2800" b="1" dirty="0"/>
            </a:p>
          </p:txBody>
        </p:sp>
        <p:sp>
          <p:nvSpPr>
            <p:cNvPr id="45" name="Text Box 7"/>
            <p:cNvSpPr txBox="1">
              <a:spLocks noChangeArrowheads="1"/>
            </p:cNvSpPr>
            <p:nvPr/>
          </p:nvSpPr>
          <p:spPr bwMode="auto">
            <a:xfrm>
              <a:off x="3903257" y="7361899"/>
              <a:ext cx="3337299" cy="23221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C0C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s-ES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Completa el formulario de inscripción </a:t>
              </a:r>
              <a:r>
                <a:rPr lang="es-ES" b="1" dirty="0">
                  <a:latin typeface="Arial" pitchFamily="34" charset="0"/>
                  <a:cs typeface="Arial" pitchFamily="34" charset="0"/>
                </a:rPr>
                <a:t>con tus datos:</a:t>
              </a:r>
            </a:p>
            <a:p>
              <a:pPr marL="360363" marR="0" lvl="0" indent="-179388" defTabSz="914400" rtl="0" eaLnBrk="1" fontAlgn="base" latinLnBrk="0" hangingPunct="1">
                <a:buClrTx/>
                <a:buSzTx/>
                <a:buFont typeface="Wingdings" pitchFamily="2" charset="2"/>
                <a:buChar char="ü"/>
                <a:tabLst/>
              </a:pPr>
              <a:r>
                <a:rPr kumimoji="0" lang="es-PE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Apellidos y nombres (completos)</a:t>
              </a:r>
            </a:p>
            <a:p>
              <a:pPr marL="180975" marR="0" lvl="0" defTabSz="914400" rtl="0" eaLnBrk="1" fontAlgn="base" latinLnBrk="0" hangingPunct="1">
                <a:buClrTx/>
                <a:buSzTx/>
                <a:buFont typeface="Wingdings" pitchFamily="2" charset="2"/>
                <a:buChar char="ü"/>
                <a:tabLst/>
              </a:pPr>
              <a:r>
                <a:rPr lang="es-PE" b="1" dirty="0">
                  <a:latin typeface="Arial" pitchFamily="34" charset="0"/>
                  <a:cs typeface="Arial" pitchFamily="34" charset="0"/>
                </a:rPr>
                <a:t>DNI</a:t>
              </a:r>
              <a:endParaRPr kumimoji="0" lang="es-PE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180975" marR="0" lvl="0" defTabSz="914400" rtl="0" eaLnBrk="1" fontAlgn="base" latinLnBrk="0" hangingPunct="1">
                <a:buClrTx/>
                <a:buSzTx/>
                <a:buFont typeface="Wingdings" pitchFamily="2" charset="2"/>
                <a:buChar char="ü"/>
                <a:tabLst/>
              </a:pPr>
              <a:r>
                <a:rPr lang="es-PE" b="1" dirty="0">
                  <a:latin typeface="Arial" pitchFamily="34" charset="0"/>
                  <a:cs typeface="Arial" pitchFamily="34" charset="0"/>
                </a:rPr>
                <a:t>Correo electrónico </a:t>
              </a:r>
            </a:p>
            <a:p>
              <a:pPr marL="180975" marR="0" lvl="0" defTabSz="914400" rtl="0" eaLnBrk="1" fontAlgn="base" latinLnBrk="0" hangingPunct="1">
                <a:buClrTx/>
                <a:buSzTx/>
                <a:buFont typeface="Wingdings" pitchFamily="2" charset="2"/>
                <a:buChar char="ü"/>
                <a:tabLst/>
              </a:pPr>
              <a:r>
                <a:rPr kumimoji="0" lang="es-PE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Teléfono</a:t>
              </a:r>
              <a:endPara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sz="1400" b="1" dirty="0"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es-ES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Verifica</a:t>
              </a:r>
              <a:r>
                <a:rPr kumimoji="0" lang="es-ES" sz="1400" b="1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es-ES" sz="1400" b="1" dirty="0">
                  <a:latin typeface="Arial" pitchFamily="34" charset="0"/>
                  <a:cs typeface="Arial" pitchFamily="34" charset="0"/>
                </a:rPr>
                <a:t>que los datos </a:t>
              </a:r>
              <a:r>
                <a:rPr kumimoji="0" lang="es-ES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sean los correctos)</a:t>
              </a:r>
            </a:p>
          </p:txBody>
        </p:sp>
      </p:grpSp>
      <p:grpSp>
        <p:nvGrpSpPr>
          <p:cNvPr id="83" name="82 Grupo"/>
          <p:cNvGrpSpPr/>
          <p:nvPr/>
        </p:nvGrpSpPr>
        <p:grpSpPr>
          <a:xfrm>
            <a:off x="7177905" y="7161631"/>
            <a:ext cx="3154752" cy="3330989"/>
            <a:chOff x="7190251" y="7115036"/>
            <a:chExt cx="3154752" cy="2934017"/>
          </a:xfrm>
        </p:grpSpPr>
        <p:sp>
          <p:nvSpPr>
            <p:cNvPr id="47" name="46 Rectángulo"/>
            <p:cNvSpPr/>
            <p:nvPr/>
          </p:nvSpPr>
          <p:spPr>
            <a:xfrm>
              <a:off x="7190251" y="7244197"/>
              <a:ext cx="1759392" cy="4247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634671" lvl="1" defTabSz="1439997">
                <a:lnSpc>
                  <a:spcPct val="90000"/>
                </a:lnSpc>
                <a:spcBef>
                  <a:spcPts val="787"/>
                </a:spcBef>
              </a:pPr>
              <a:r>
                <a:rPr lang="es-PE" sz="24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PASO </a:t>
              </a:r>
              <a:endParaRPr lang="es-ES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47 Elipse"/>
            <p:cNvSpPr/>
            <p:nvPr/>
          </p:nvSpPr>
          <p:spPr>
            <a:xfrm>
              <a:off x="8861934" y="7115036"/>
              <a:ext cx="627797" cy="627797"/>
            </a:xfrm>
            <a:prstGeom prst="ellipse">
              <a:avLst/>
            </a:prstGeom>
            <a:solidFill>
              <a:srgbClr val="014C0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2800" b="1" dirty="0"/>
                <a:t>3</a:t>
              </a:r>
              <a:endParaRPr lang="es-ES" sz="2800" b="1" dirty="0"/>
            </a:p>
          </p:txBody>
        </p:sp>
        <p:sp>
          <p:nvSpPr>
            <p:cNvPr id="49" name="Text Box 7"/>
            <p:cNvSpPr txBox="1">
              <a:spLocks noChangeArrowheads="1"/>
            </p:cNvSpPr>
            <p:nvPr/>
          </p:nvSpPr>
          <p:spPr bwMode="auto">
            <a:xfrm>
              <a:off x="7260603" y="7850152"/>
              <a:ext cx="3084400" cy="21989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C0C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Debes seguirnos y estar atento a la fecha de la conferencia en el Facebook de la ENA y del AGN ya que ese día será </a:t>
              </a:r>
              <a:r>
                <a:rPr kumimoji="0" lang="es-ES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transmitida a través de: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s-ES" sz="1600" baseline="0" dirty="0"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4" name="83 Grupo"/>
          <p:cNvGrpSpPr/>
          <p:nvPr/>
        </p:nvGrpSpPr>
        <p:grpSpPr>
          <a:xfrm>
            <a:off x="10225356" y="7445185"/>
            <a:ext cx="3784030" cy="4198223"/>
            <a:chOff x="10467989" y="7895233"/>
            <a:chExt cx="3546724" cy="3538981"/>
          </a:xfrm>
        </p:grpSpPr>
        <p:sp>
          <p:nvSpPr>
            <p:cNvPr id="50" name="49 Rectángulo"/>
            <p:cNvSpPr/>
            <p:nvPr/>
          </p:nvSpPr>
          <p:spPr>
            <a:xfrm>
              <a:off x="10467989" y="8024394"/>
              <a:ext cx="1759392" cy="4247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634671" lvl="1" defTabSz="1439997">
                <a:lnSpc>
                  <a:spcPct val="90000"/>
                </a:lnSpc>
                <a:spcBef>
                  <a:spcPts val="787"/>
                </a:spcBef>
              </a:pPr>
              <a:r>
                <a:rPr lang="es-PE" sz="24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PASO </a:t>
              </a:r>
              <a:endParaRPr lang="es-ES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50 Elipse"/>
            <p:cNvSpPr/>
            <p:nvPr/>
          </p:nvSpPr>
          <p:spPr>
            <a:xfrm>
              <a:off x="12139672" y="7895233"/>
              <a:ext cx="627797" cy="627797"/>
            </a:xfrm>
            <a:prstGeom prst="ellipse">
              <a:avLst/>
            </a:prstGeom>
            <a:solidFill>
              <a:srgbClr val="014A0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2800" b="1" dirty="0"/>
                <a:t>4</a:t>
              </a:r>
              <a:endParaRPr lang="es-ES" sz="2800" b="1" dirty="0"/>
            </a:p>
          </p:txBody>
        </p:sp>
        <p:sp>
          <p:nvSpPr>
            <p:cNvPr id="52" name="Text Box 7"/>
            <p:cNvSpPr txBox="1">
              <a:spLocks noChangeArrowheads="1"/>
            </p:cNvSpPr>
            <p:nvPr/>
          </p:nvSpPr>
          <p:spPr bwMode="auto">
            <a:xfrm>
              <a:off x="10730354" y="8681877"/>
              <a:ext cx="3284359" cy="275233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C0C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dirty="0">
                  <a:latin typeface="Arial" panose="020B0604020202020204" pitchFamily="34" charset="0"/>
                  <a:cs typeface="Arial" pitchFamily="34" charset="0"/>
                </a:rPr>
                <a:t>Durante </a:t>
              </a:r>
              <a:r>
                <a:rPr kumimoji="0" lang="es-ES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itchFamily="34" charset="0"/>
                </a:rPr>
                <a:t>la conferencia </a:t>
              </a:r>
              <a:r>
                <a:rPr lang="es-ES" dirty="0">
                  <a:latin typeface="Arial" panose="020B0604020202020204" pitchFamily="34" charset="0"/>
                  <a:cs typeface="Arial" pitchFamily="34" charset="0"/>
                </a:rPr>
                <a:t>te</a:t>
              </a:r>
              <a:r>
                <a:rPr kumimoji="0" lang="es-ES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itchFamily="34" charset="0"/>
                </a:rPr>
                <a:t>  enviaremos un formulario al chat de Facebook </a:t>
              </a:r>
              <a:r>
                <a:rPr kumimoji="0" lang="es-ES" b="0" i="0" u="none" strike="noStrike" cap="none" normalizeH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itchFamily="34" charset="0"/>
                </a:rPr>
                <a:t>live</a:t>
              </a:r>
              <a:r>
                <a:rPr lang="es-ES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s-ES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s-ES" dirty="0">
                  <a:latin typeface="Arial" panose="020B0604020202020204" pitchFamily="34" charset="0"/>
                  <a:cs typeface="Arial" panose="020B0604020202020204" pitchFamily="34" charset="0"/>
                </a:rPr>
                <a:t> Tendrás un plazo máximo de 72 horas para completarlo.</a:t>
              </a:r>
              <a:endPara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itchFamily="34" charset="0"/>
              </a:endParaRPr>
            </a:p>
          </p:txBody>
        </p:sp>
      </p:grpSp>
      <p:sp>
        <p:nvSpPr>
          <p:cNvPr id="69" name="68 Rectángulo"/>
          <p:cNvSpPr/>
          <p:nvPr/>
        </p:nvSpPr>
        <p:spPr>
          <a:xfrm>
            <a:off x="-53535" y="10871026"/>
            <a:ext cx="4263983" cy="2189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2798" indent="-359999" algn="just" defTabSz="1439997">
              <a:lnSpc>
                <a:spcPct val="90000"/>
              </a:lnSpc>
              <a:spcBef>
                <a:spcPts val="787"/>
              </a:spcBef>
            </a:pPr>
            <a:r>
              <a:rPr lang="es-PE" sz="1600" dirty="0">
                <a:latin typeface="Arial" pitchFamily="34" charset="0"/>
                <a:cs typeface="Arial" pitchFamily="34" charset="0"/>
              </a:rPr>
              <a:t>	</a:t>
            </a:r>
            <a:r>
              <a:rPr lang="es-PE" dirty="0">
                <a:latin typeface="Arial" pitchFamily="34" charset="0"/>
                <a:cs typeface="Arial" pitchFamily="34" charset="0"/>
              </a:rPr>
              <a:t>Para solicitar la emisión del certificado digital por 3 horas académicas, deberás participar en la conferencia y completar el formulario que se envía en el chat del Facebook </a:t>
            </a:r>
            <a:r>
              <a:rPr lang="es-PE" dirty="0" err="1">
                <a:latin typeface="Arial" pitchFamily="34" charset="0"/>
                <a:cs typeface="Arial" pitchFamily="34" charset="0"/>
              </a:rPr>
              <a:t>live</a:t>
            </a:r>
            <a:r>
              <a:rPr lang="es-PE" dirty="0">
                <a:latin typeface="Arial" pitchFamily="34" charset="0"/>
                <a:cs typeface="Arial" pitchFamily="34" charset="0"/>
              </a:rPr>
              <a:t> durante el desarrollo de la conferencia.</a:t>
            </a:r>
          </a:p>
          <a:p>
            <a:pPr marL="622798" indent="-359999" algn="just" defTabSz="1439997">
              <a:lnSpc>
                <a:spcPct val="90000"/>
              </a:lnSpc>
              <a:spcBef>
                <a:spcPts val="787"/>
              </a:spcBef>
            </a:pPr>
            <a:r>
              <a:rPr lang="es-PE" dirty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73" name="Título 1">
            <a:extLst>
              <a:ext uri="{FF2B5EF4-FFF2-40B4-BE49-F238E27FC236}">
                <a16:creationId xmlns:a16="http://schemas.microsoft.com/office/drawing/2014/main" id="{1ECC0C84-4A67-42FC-9B2D-A19C2EE85E03}"/>
              </a:ext>
            </a:extLst>
          </p:cNvPr>
          <p:cNvSpPr txBox="1">
            <a:spLocks/>
          </p:cNvSpPr>
          <p:nvPr/>
        </p:nvSpPr>
        <p:spPr>
          <a:xfrm>
            <a:off x="69589" y="4907981"/>
            <a:ext cx="6012463" cy="781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126933" tIns="63466" rIns="126933" bIns="63466" rtlCol="0" anchor="b">
            <a:normAutofit fontScale="97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Font typeface="Wingdings" pitchFamily="2" charset="2"/>
              <a:buChar char="ü"/>
            </a:pPr>
            <a:r>
              <a:rPr lang="es-PE" sz="2800" b="1" cap="al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Pasos para la inscripción</a:t>
            </a:r>
          </a:p>
        </p:txBody>
      </p:sp>
      <p:sp>
        <p:nvSpPr>
          <p:cNvPr id="75" name="Título 1">
            <a:extLst>
              <a:ext uri="{FF2B5EF4-FFF2-40B4-BE49-F238E27FC236}">
                <a16:creationId xmlns:a16="http://schemas.microsoft.com/office/drawing/2014/main" id="{1ECC0C84-4A67-42FC-9B2D-A19C2EE85E03}"/>
              </a:ext>
            </a:extLst>
          </p:cNvPr>
          <p:cNvSpPr txBox="1">
            <a:spLocks/>
          </p:cNvSpPr>
          <p:nvPr/>
        </p:nvSpPr>
        <p:spPr>
          <a:xfrm>
            <a:off x="261424" y="10362014"/>
            <a:ext cx="3614597" cy="4991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126933" tIns="63466" rIns="126933" bIns="63466" rtlCol="0" anchor="b">
            <a:normAutofit fontScale="8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 typeface="Wingdings" pitchFamily="2" charset="2"/>
              <a:buChar char="ü"/>
            </a:pPr>
            <a:r>
              <a:rPr lang="es-PE" sz="2400" b="1" cap="al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Certificación digital</a:t>
            </a:r>
          </a:p>
        </p:txBody>
      </p:sp>
      <p:sp>
        <p:nvSpPr>
          <p:cNvPr id="79" name="Título 1">
            <a:extLst>
              <a:ext uri="{FF2B5EF4-FFF2-40B4-BE49-F238E27FC236}">
                <a16:creationId xmlns:a16="http://schemas.microsoft.com/office/drawing/2014/main" id="{1ECC0C84-4A67-42FC-9B2D-A19C2EE85E03}"/>
              </a:ext>
            </a:extLst>
          </p:cNvPr>
          <p:cNvSpPr txBox="1">
            <a:spLocks/>
          </p:cNvSpPr>
          <p:nvPr/>
        </p:nvSpPr>
        <p:spPr>
          <a:xfrm>
            <a:off x="8387255" y="5240139"/>
            <a:ext cx="1758276" cy="4991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126933" tIns="63466" rIns="126933" bIns="63466" rtlCol="0" anchor="b">
            <a:normAutofit fontScale="97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 typeface="Wingdings" pitchFamily="2" charset="2"/>
              <a:buChar char="ü"/>
            </a:pPr>
            <a:r>
              <a:rPr lang="es-PE" sz="2400" b="1" cap="al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Acceso</a:t>
            </a:r>
          </a:p>
        </p:txBody>
      </p:sp>
      <p:sp>
        <p:nvSpPr>
          <p:cNvPr id="53" name="52 Rectángulo"/>
          <p:cNvSpPr/>
          <p:nvPr/>
        </p:nvSpPr>
        <p:spPr>
          <a:xfrm>
            <a:off x="7817489" y="5707371"/>
            <a:ext cx="5467467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2798" indent="-359999" algn="just" defTabSz="1439997">
              <a:lnSpc>
                <a:spcPct val="90000"/>
              </a:lnSpc>
              <a:spcBef>
                <a:spcPts val="787"/>
              </a:spcBef>
            </a:pPr>
            <a:r>
              <a:rPr lang="es-PE" dirty="0">
                <a:latin typeface="Arial" pitchFamily="34" charset="0"/>
                <a:cs typeface="Arial" pitchFamily="34" charset="0"/>
              </a:rPr>
              <a:t>	Podrás acceder desde</a:t>
            </a:r>
            <a:r>
              <a:rPr lang="es-ES" dirty="0">
                <a:latin typeface="Arial" pitchFamily="34" charset="0"/>
                <a:cs typeface="Arial" pitchFamily="34" charset="0"/>
              </a:rPr>
              <a:t> cualquier equipo de cómputo (PC, laptop,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tablet</a:t>
            </a:r>
            <a:r>
              <a:rPr lang="es-ES" dirty="0">
                <a:latin typeface="Arial" pitchFamily="34" charset="0"/>
                <a:cs typeface="Arial" pitchFamily="34" charset="0"/>
              </a:rPr>
              <a:t>) o dispositivo móvil conectados a </a:t>
            </a:r>
            <a:r>
              <a:rPr lang="es-PE" dirty="0">
                <a:latin typeface="Arial" pitchFamily="34" charset="0"/>
                <a:cs typeface="Arial" pitchFamily="34" charset="0"/>
              </a:rPr>
              <a:t>internet.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1ECC0C84-4A67-42FC-9B2D-A19C2EE85E03}"/>
              </a:ext>
            </a:extLst>
          </p:cNvPr>
          <p:cNvSpPr txBox="1">
            <a:spLocks/>
          </p:cNvSpPr>
          <p:nvPr/>
        </p:nvSpPr>
        <p:spPr>
          <a:xfrm>
            <a:off x="608976" y="2297509"/>
            <a:ext cx="4386563" cy="4991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126933" tIns="63466" rIns="126933" bIns="63466" rtlCol="0" anchor="b">
            <a:normAutofit fontScale="97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Font typeface="Wingdings" pitchFamily="2" charset="2"/>
              <a:buChar char="ü"/>
            </a:pPr>
            <a:r>
              <a:rPr lang="es-PE" sz="2400" b="1" cap="all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Transmisión en Línea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8"/>
          <a:srcRect l="53663" t="-1" r="8103" b="-11658"/>
          <a:stretch/>
        </p:blipFill>
        <p:spPr>
          <a:xfrm>
            <a:off x="8042579" y="9691174"/>
            <a:ext cx="1671452" cy="721098"/>
          </a:xfrm>
          <a:prstGeom prst="rect">
            <a:avLst/>
          </a:prstGeom>
        </p:spPr>
      </p:pic>
      <p:pic>
        <p:nvPicPr>
          <p:cNvPr id="7" name="Picture 6" descr="Cuestionario - Iconos gratis de multimedia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9229" y="10624727"/>
            <a:ext cx="944601" cy="94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CuadroTexto 1">
            <a:extLst>
              <a:ext uri="{FF2B5EF4-FFF2-40B4-BE49-F238E27FC236}">
                <a16:creationId xmlns:a16="http://schemas.microsoft.com/office/drawing/2014/main" id="{24A8E546-7F7A-4890-B84B-C50A4959AC57}"/>
              </a:ext>
            </a:extLst>
          </p:cNvPr>
          <p:cNvSpPr txBox="1"/>
          <p:nvPr/>
        </p:nvSpPr>
        <p:spPr>
          <a:xfrm>
            <a:off x="-1099118" y="223565"/>
            <a:ext cx="118142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Conferencias “Jueves Archivístico”</a:t>
            </a:r>
            <a:endParaRPr lang="es-ES" sz="48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8" name="37 Imagen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482398" y="1970906"/>
            <a:ext cx="3374096" cy="2138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Imagen 54"/>
          <p:cNvPicPr>
            <a:picLocks noChangeAspect="1"/>
          </p:cNvPicPr>
          <p:nvPr/>
        </p:nvPicPr>
        <p:blipFill>
          <a:blip r:embed="rId11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783005" y="3953129"/>
            <a:ext cx="3694464" cy="681732"/>
          </a:xfrm>
          <a:prstGeom prst="rect">
            <a:avLst/>
          </a:prstGeom>
        </p:spPr>
      </p:pic>
      <p:sp>
        <p:nvSpPr>
          <p:cNvPr id="59" name="Título 1">
            <a:extLst>
              <a:ext uri="{FF2B5EF4-FFF2-40B4-BE49-F238E27FC236}">
                <a16:creationId xmlns:a16="http://schemas.microsoft.com/office/drawing/2014/main" id="{1ECC0C84-4A67-42FC-9B2D-A19C2EE85E03}"/>
              </a:ext>
            </a:extLst>
          </p:cNvPr>
          <p:cNvSpPr txBox="1">
            <a:spLocks/>
          </p:cNvSpPr>
          <p:nvPr/>
        </p:nvSpPr>
        <p:spPr>
          <a:xfrm>
            <a:off x="9783005" y="3167176"/>
            <a:ext cx="3694465" cy="722681"/>
          </a:xfrm>
          <a:prstGeom prst="rect">
            <a:avLst/>
          </a:prstGeom>
          <a:solidFill>
            <a:srgbClr val="004A9D"/>
          </a:solidFill>
          <a:ln>
            <a:solidFill>
              <a:srgbClr val="009BAF"/>
            </a:solidFill>
          </a:ln>
        </p:spPr>
        <p:txBody>
          <a:bodyPr vert="horz" lIns="126933" tIns="63466" rIns="126933" bIns="63466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PE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2 0 2 6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A88315D-0005-5C45-C2D3-9EA28257D9F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53663" t="-1" r="8103" b="-11658"/>
          <a:stretch/>
        </p:blipFill>
        <p:spPr>
          <a:xfrm>
            <a:off x="2184975" y="3047635"/>
            <a:ext cx="1880302" cy="8112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70EA69D-5665-A561-85C1-4FC92B4971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08361" y="2037808"/>
            <a:ext cx="3769108" cy="111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0903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4388</TotalTime>
  <Words>236</Words>
  <Application>Microsoft Office PowerPoint</Application>
  <PresentationFormat>Personalizado</PresentationFormat>
  <Paragraphs>40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Wingdings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agncorreo Archivo general</dc:creator>
  <cp:lastModifiedBy>Liz Elizabeth Huamán Pérez</cp:lastModifiedBy>
  <cp:revision>265</cp:revision>
  <cp:lastPrinted>2020-02-10T15:05:39Z</cp:lastPrinted>
  <dcterms:created xsi:type="dcterms:W3CDTF">2018-06-05T21:09:22Z</dcterms:created>
  <dcterms:modified xsi:type="dcterms:W3CDTF">2026-03-24T16:37:34Z</dcterms:modified>
</cp:coreProperties>
</file>